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notesMasterIdLst>
    <p:notesMasterId r:id="rId23"/>
  </p:notesMasterIdLst>
  <p:sldIdLst>
    <p:sldId id="257" r:id="rId8"/>
    <p:sldId id="256" r:id="rId9"/>
    <p:sldId id="259" r:id="rId10"/>
    <p:sldId id="258" r:id="rId11"/>
    <p:sldId id="273" r:id="rId12"/>
    <p:sldId id="260" r:id="rId13"/>
    <p:sldId id="261" r:id="rId14"/>
    <p:sldId id="262" r:id="rId15"/>
    <p:sldId id="263" r:id="rId16"/>
    <p:sldId id="264" r:id="rId17"/>
    <p:sldId id="265" r:id="rId18"/>
    <p:sldId id="267" r:id="rId19"/>
    <p:sldId id="272" r:id="rId20"/>
    <p:sldId id="274" r:id="rId21"/>
    <p:sldId id="275" r:id="rId22"/>
  </p:sldIdLst>
  <p:sldSz cx="9144000" cy="6858000" type="screen4x3"/>
  <p:notesSz cx="6950075" cy="9236075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3" d="100"/>
          <a:sy n="93" d="100"/>
        </p:scale>
        <p:origin x="-72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2659091A-FA54-4EEC-8DD8-6CBA8AF842D4}" type="datetimeFigureOut">
              <a:rPr lang="es-MX" smtClean="0"/>
              <a:t>21/09/2012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2F17F673-87E0-4D0E-9A5C-E55478FE9A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138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7F673-87E0-4D0E-9A5C-E55478FE9AE6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761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7F673-87E0-4D0E-9A5C-E55478FE9AE6}" type="slidenum">
              <a:rPr lang="es-MX" smtClean="0">
                <a:solidFill>
                  <a:prstClr val="black"/>
                </a:solidFill>
              </a:rPr>
              <a:pPr/>
              <a:t>5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1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20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51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4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90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02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63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8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20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22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10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20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515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42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90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025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630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061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204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227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1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203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515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424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904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025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6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83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061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204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227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101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203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515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424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904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0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630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83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061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20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227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101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DB66A-CBEA-4E2B-9CC0-0D817F7EE653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248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DFC3E-424F-4099-9B8C-F94B0264BF75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159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7D43C-41A8-4900-8087-6A0CFD7997A8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7270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B2041-B8EA-46D0-8CC0-3674D9F8DEA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2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17BC0-7461-493A-96D5-BB1E76B9751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47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A89A4-7EEB-4741-8693-66300F202359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129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8CAE5-8A2B-4D41-8285-AD0B17FF1B14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3332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06737-4FA6-4FB3-9F33-7E27645F225F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5429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10087-94AA-4696-BB19-BDE2470328EE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936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4BE2B-ECAE-4EB8-91F4-D562A718905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34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A195A-9AC9-4819-9C75-E2086AEDD250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0651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95354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428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94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8845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3926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39330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4465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4861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5552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07082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1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4C36-6A44-BC4D-B64A-01B032BBB5FF}" type="datetimeFigureOut">
              <a:rPr lang="es-ES_tradnl" smtClean="0"/>
              <a:t>21/09/2012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6C98-5B9B-214B-8E2A-10FF69D85F44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3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3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3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3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 para editar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1754DEF-5241-49DD-8201-3166BA981A95}" type="slidenum">
              <a:rPr lang="es-E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5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4C36-6A44-BC4D-B64A-01B032BBB5FF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21/09/2012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6C98-5B9B-214B-8E2A-10FF69D85F4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02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cimat.mx/index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822034"/>
            <a:ext cx="7772400" cy="1756378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>
                <a:solidFill>
                  <a:schemeClr val="bg1"/>
                </a:solidFill>
                <a:latin typeface="Gotham Bold"/>
              </a:rPr>
              <a:t>DIPLOMADO </a:t>
            </a:r>
            <a:br>
              <a:rPr lang="es-MX" sz="2800" b="1" dirty="0" smtClean="0">
                <a:solidFill>
                  <a:schemeClr val="bg1"/>
                </a:solidFill>
                <a:latin typeface="Gotham Bold"/>
              </a:rPr>
            </a:br>
            <a:r>
              <a:rPr lang="es-MX" sz="2800" b="1" dirty="0" smtClean="0">
                <a:solidFill>
                  <a:schemeClr val="bg1"/>
                </a:solidFill>
                <a:latin typeface="Gotham Bold"/>
              </a:rPr>
              <a:t>“LAS MATEMÁTICAS Y SU ENSEÑANZA EN LA ESCUELA PRIMARIA” </a:t>
            </a:r>
          </a:p>
          <a:p>
            <a:r>
              <a:rPr lang="es-MX" sz="2800" b="1" dirty="0" smtClean="0">
                <a:solidFill>
                  <a:schemeClr val="bg1"/>
                </a:solidFill>
                <a:latin typeface="Gotham Bold"/>
              </a:rPr>
              <a:t>CICLO ESCOLAR 2012 - 2013</a:t>
            </a:r>
            <a:br>
              <a:rPr lang="es-MX" sz="2800" b="1" dirty="0" smtClean="0">
                <a:solidFill>
                  <a:schemeClr val="bg1"/>
                </a:solidFill>
                <a:latin typeface="Gotham Bold"/>
              </a:rPr>
            </a:br>
            <a:endParaRPr lang="es-ES_tradnl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85750" y="1285875"/>
            <a:ext cx="8215313" cy="4071938"/>
          </a:xfrm>
          <a:prstGeom prst="rect">
            <a:avLst/>
          </a:prstGeom>
        </p:spPr>
        <p:txBody>
          <a:bodyPr/>
          <a:lstStyle/>
          <a:p>
            <a:pPr marL="342900" indent="-342900" eaLnBrk="0" fontAlgn="auto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Primera sesión: 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0100" lvl="1" indent="-342900" eaLnBrk="0" fontAlgn="auto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sz="2800" b="1" kern="0" dirty="0" smtClean="0">
                <a:latin typeface="Times New Roman" pitchFamily="18" charset="0"/>
                <a:cs typeface="Times New Roman" pitchFamily="18" charset="0"/>
              </a:rPr>
              <a:t>12 de Octubre de 2012. </a:t>
            </a: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800" b="1" kern="0" dirty="0" smtClean="0">
                <a:latin typeface="Times New Roman" pitchFamily="18" charset="0"/>
                <a:cs typeface="Times New Roman" pitchFamily="18" charset="0"/>
              </a:rPr>
              <a:t>           Grupos </a:t>
            </a: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A.</a:t>
            </a:r>
          </a:p>
          <a:p>
            <a:pPr marL="800100" lvl="1" indent="-342900" eaLnBrk="0" fontAlgn="auto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sz="2800" b="1" kern="0" dirty="0" smtClean="0">
                <a:latin typeface="Times New Roman" pitchFamily="18" charset="0"/>
                <a:cs typeface="Times New Roman" pitchFamily="18" charset="0"/>
              </a:rPr>
              <a:t>19  </a:t>
            </a: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de Octubre de </a:t>
            </a:r>
            <a:r>
              <a:rPr lang="es-ES" sz="2800" b="1" kern="0" dirty="0" smtClean="0">
                <a:latin typeface="Times New Roman" pitchFamily="18" charset="0"/>
                <a:cs typeface="Times New Roman" pitchFamily="18" charset="0"/>
              </a:rPr>
              <a:t>2012. </a:t>
            </a: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s-ES" sz="2800" b="1" kern="0" dirty="0" smtClean="0">
                <a:latin typeface="Times New Roman" pitchFamily="18" charset="0"/>
                <a:cs typeface="Times New Roman" pitchFamily="18" charset="0"/>
              </a:rPr>
              <a:t> Grupos </a:t>
            </a: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B.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endParaRPr lang="es-ES" sz="28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fontAlgn="auto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kern="0" dirty="0">
                <a:latin typeface="Times New Roman" pitchFamily="18" charset="0"/>
                <a:cs typeface="Times New Roman" pitchFamily="18" charset="0"/>
              </a:rPr>
              <a:t>La calendarización completa se dará a conocer en la primera sesión.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571500" y="171450"/>
            <a:ext cx="5143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Inicio:</a:t>
            </a:r>
          </a:p>
        </p:txBody>
      </p:sp>
    </p:spTree>
    <p:extLst>
      <p:ext uri="{BB962C8B-B14F-4D97-AF65-F5344CB8AC3E}">
        <p14:creationId xmlns:p14="http://schemas.microsoft.com/office/powerpoint/2010/main" val="305942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684213" y="1050054"/>
            <a:ext cx="7708900" cy="4471987"/>
          </a:xfrm>
          <a:prstGeom prst="rect">
            <a:avLst/>
          </a:prstGeom>
        </p:spPr>
        <p:txBody>
          <a:bodyPr/>
          <a:lstStyle/>
          <a:p>
            <a:pPr marL="609600" indent="-6096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grupos en el Estado:</a:t>
            </a:r>
          </a:p>
          <a:p>
            <a:pPr lvl="1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en Región </a:t>
            </a: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III</a:t>
            </a:r>
          </a:p>
          <a:p>
            <a:pPr lvl="1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Sede:</a:t>
            </a:r>
          </a:p>
          <a:p>
            <a:pPr marL="990600" lvl="1" indent="-5334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Centro de Maestros de San Juan del Río</a:t>
            </a:r>
            <a:endParaRPr lang="es-MX" sz="2800" b="1" kern="0" dirty="0">
              <a:latin typeface="Times New Roman" pitchFamily="18" charset="0"/>
              <a:cs typeface="Times New Roman" pitchFamily="18" charset="0"/>
            </a:endParaRPr>
          </a:p>
          <a:p>
            <a:pPr lvl="1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en Región IV </a:t>
            </a:r>
          </a:p>
          <a:p>
            <a:pPr lvl="1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Sede:</a:t>
            </a:r>
          </a:p>
          <a:p>
            <a:pPr marL="990600" lvl="1" indent="-5334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Unidades Estatales de Medios en Querétaro.</a:t>
            </a:r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571500" y="171450"/>
            <a:ext cx="5143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Grupos y Sedes:</a:t>
            </a:r>
          </a:p>
        </p:txBody>
      </p:sp>
    </p:spTree>
    <p:extLst>
      <p:ext uri="{BB962C8B-B14F-4D97-AF65-F5344CB8AC3E}">
        <p14:creationId xmlns:p14="http://schemas.microsoft.com/office/powerpoint/2010/main" val="305942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28625" y="1000125"/>
            <a:ext cx="8459788" cy="424815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eaLnBrk="0" fontAlgn="auto" latinLnBrk="0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</a:rPr>
              <a:t>Prórroga para inscripción hasta </a:t>
            </a:r>
            <a:r>
              <a:rPr kumimoji="0" lang="es-ES" sz="28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/>
              </a:rPr>
              <a:t>el  </a:t>
            </a:r>
            <a:r>
              <a:rPr kumimoji="0" lang="es-ES" sz="2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Times New Roman"/>
              </a:rPr>
              <a:t> 27 de </a:t>
            </a: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</a:rPr>
              <a:t>Septiembre de </a:t>
            </a: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</a:rPr>
              <a:t>2012.</a:t>
            </a:r>
          </a:p>
          <a:p>
            <a:pPr marL="342900" marR="0" lvl="0" indent="-342900" defTabSz="914400" eaLnBrk="0" fontAlgn="auto" latinLnBrk="0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ES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</a:endParaRPr>
          </a:p>
          <a:p>
            <a:pPr marL="342900" marR="0" lvl="0" indent="-342900" defTabSz="914400" eaLnBrk="0" fontAlgn="auto" latinLnBrk="0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</a:rPr>
              <a:t>Llenar </a:t>
            </a: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</a:rPr>
              <a:t>solicitud y presentarla a su autoridad inmediata</a:t>
            </a: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</a:rPr>
              <a:t>.</a:t>
            </a:r>
          </a:p>
          <a:p>
            <a:pPr marL="342900" marR="0" lvl="0" indent="-342900" defTabSz="914400" eaLnBrk="0" fontAlgn="auto" latinLnBrk="0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s-ES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</a:endParaRPr>
          </a:p>
          <a:p>
            <a:pPr marL="342900" marR="0" lvl="0" indent="-342900" defTabSz="914400" eaLnBrk="0" fontAlgn="auto" latinLnBrk="0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</a:rPr>
              <a:t>Las </a:t>
            </a: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</a:rPr>
              <a:t>Jefaturas de Sector entregarán relación electrónica y hojas de registro a la DEP.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307928" y="13790"/>
            <a:ext cx="55006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Consideraciones</a:t>
            </a: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Generales:</a:t>
            </a:r>
          </a:p>
        </p:txBody>
      </p:sp>
    </p:spTree>
    <p:extLst>
      <p:ext uri="{BB962C8B-B14F-4D97-AF65-F5344CB8AC3E}">
        <p14:creationId xmlns:p14="http://schemas.microsoft.com/office/powerpoint/2010/main" val="305942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22660" y="171450"/>
            <a:ext cx="5143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hangingPunct="1">
              <a:defRPr/>
            </a:pPr>
            <a:r>
              <a:rPr lang="es-MX" kern="0" dirty="0" smtClean="0">
                <a:solidFill>
                  <a:srgbClr val="FFFFFF"/>
                </a:solidFill>
                <a:latin typeface="Arial Black" pitchFamily="34" charset="0"/>
                <a:cs typeface="Arial" pitchFamily="34" charset="0"/>
              </a:rPr>
              <a:t>Inscripción a la fecha: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98633"/>
              </p:ext>
            </p:extLst>
          </p:nvPr>
        </p:nvGraphicFramePr>
        <p:xfrm>
          <a:off x="832204" y="976044"/>
          <a:ext cx="7366573" cy="5471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61"/>
                <a:gridCol w="1006868"/>
                <a:gridCol w="842480"/>
                <a:gridCol w="945223"/>
                <a:gridCol w="1130157"/>
                <a:gridCol w="1253447"/>
                <a:gridCol w="1376737"/>
              </a:tblGrid>
              <a:tr h="600581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Región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Sector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Base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Base</a:t>
                      </a:r>
                      <a:r>
                        <a:rPr lang="es-MX" sz="1600" baseline="0" dirty="0" smtClean="0"/>
                        <a:t> Región</a:t>
                      </a:r>
                      <a:endParaRPr lang="es-MX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 smtClean="0"/>
                        <a:t>Inte</a:t>
                      </a:r>
                      <a:r>
                        <a:rPr lang="es-MX" sz="1600" dirty="0" smtClean="0"/>
                        <a:t>-</a:t>
                      </a:r>
                    </a:p>
                    <a:p>
                      <a:pPr algn="ctr"/>
                      <a:r>
                        <a:rPr lang="es-MX" sz="1600" dirty="0" err="1" smtClean="0"/>
                        <a:t>rinos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Interinos</a:t>
                      </a:r>
                    </a:p>
                    <a:p>
                      <a:pPr algn="ctr"/>
                      <a:r>
                        <a:rPr lang="es-MX" sz="1600" dirty="0" smtClean="0"/>
                        <a:t>Región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Total Región</a:t>
                      </a:r>
                      <a:endParaRPr lang="es-MX" sz="1600" dirty="0"/>
                    </a:p>
                  </a:txBody>
                  <a:tcPr anchor="ctr"/>
                </a:tc>
              </a:tr>
              <a:tr h="347956"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I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1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</a:t>
                      </a:r>
                      <a:endParaRPr lang="es-MX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</a:t>
                      </a:r>
                      <a:endParaRPr lang="es-MX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13</a:t>
                      </a:r>
                      <a:endParaRPr lang="es-MX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19</a:t>
                      </a:r>
                      <a:endParaRPr lang="es-MX" sz="1600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10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II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2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21</a:t>
                      </a:r>
                      <a:endParaRPr lang="es-MX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21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</a:t>
                      </a:r>
                      <a:endParaRPr lang="es-MX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</a:t>
                      </a:r>
                      <a:endParaRPr lang="es-MX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27</a:t>
                      </a:r>
                      <a:endParaRPr lang="es-MX" sz="1600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9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rowSpan="3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III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3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</a:t>
                      </a:r>
                      <a:endParaRPr lang="es-MX" sz="16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14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</a:t>
                      </a:r>
                      <a:endParaRPr lang="es-MX" sz="16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33</a:t>
                      </a:r>
                      <a:endParaRPr lang="es-MX" sz="16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47</a:t>
                      </a:r>
                      <a:endParaRPr lang="es-MX" sz="1600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7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30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11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rowSpan="6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IV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4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18</a:t>
                      </a:r>
                      <a:endParaRPr lang="es-MX" sz="1600" dirty="0"/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71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</a:t>
                      </a:r>
                      <a:endParaRPr lang="es-MX" sz="1600" dirty="0"/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34</a:t>
                      </a:r>
                      <a:endParaRPr lang="es-MX" sz="1600" dirty="0"/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105</a:t>
                      </a:r>
                      <a:endParaRPr lang="es-MX" sz="1600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5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6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20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8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12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lgerian" pitchFamily="82" charset="0"/>
                        </a:rPr>
                        <a:t>13</a:t>
                      </a:r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</a:t>
                      </a:r>
                      <a:endParaRPr lang="es-MX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47956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TOTAL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latin typeface="Algerian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86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86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198</a:t>
                      </a:r>
                      <a:endParaRPr lang="es-MX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53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38323" y="1423931"/>
            <a:ext cx="7342187" cy="4057650"/>
          </a:xfrm>
          <a:prstGeom prst="rect">
            <a:avLst/>
          </a:prstGeom>
        </p:spPr>
        <p:txBody>
          <a:bodyPr/>
          <a:lstStyle/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s-ES" sz="2800" b="1" kern="0" dirty="0" smtClean="0">
                <a:solidFill>
                  <a:srgbClr val="000000"/>
                </a:solidFill>
              </a:rPr>
              <a:t>Sectores 1 y 10: 13 inscritos</a:t>
            </a: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s-ES" sz="2800" b="1" kern="0" dirty="0" smtClean="0">
                <a:solidFill>
                  <a:srgbClr val="000000"/>
                </a:solidFill>
              </a:rPr>
              <a:t>Sectores 2 y 9:     6 inscritos</a:t>
            </a:r>
            <a:endParaRPr lang="es-ES" sz="2800" b="1" kern="0" dirty="0">
              <a:solidFill>
                <a:srgbClr val="000000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s-ES" sz="2800" b="1" kern="0" dirty="0" smtClean="0">
              <a:solidFill>
                <a:srgbClr val="000000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s-ES" sz="2800" b="1" kern="0" dirty="0" smtClean="0">
                <a:solidFill>
                  <a:srgbClr val="000000"/>
                </a:solidFill>
              </a:rPr>
              <a:t>Sectores  03 y 11, lograr </a:t>
            </a:r>
            <a:r>
              <a:rPr lang="es-ES" sz="2800" b="1" kern="0" dirty="0">
                <a:solidFill>
                  <a:srgbClr val="000000"/>
                </a:solidFill>
              </a:rPr>
              <a:t>la meta de </a:t>
            </a:r>
            <a:r>
              <a:rPr lang="es-ES" sz="2800" b="1" kern="0" dirty="0" smtClean="0">
                <a:solidFill>
                  <a:srgbClr val="000000"/>
                </a:solidFill>
              </a:rPr>
              <a:t>15 </a:t>
            </a:r>
            <a:r>
              <a:rPr lang="es-ES" sz="2800" b="1" kern="0" dirty="0">
                <a:solidFill>
                  <a:srgbClr val="000000"/>
                </a:solidFill>
              </a:rPr>
              <a:t>Maestros </a:t>
            </a:r>
            <a:r>
              <a:rPr lang="es-ES" sz="2800" b="1" kern="0" dirty="0" smtClean="0">
                <a:solidFill>
                  <a:srgbClr val="000000"/>
                </a:solidFill>
              </a:rPr>
              <a:t>Interinos inscritos.</a:t>
            </a:r>
            <a:endParaRPr lang="es-ES" sz="2800" b="1" kern="0" dirty="0">
              <a:solidFill>
                <a:srgbClr val="000000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s-ES" sz="2000" b="1" kern="0" dirty="0">
              <a:solidFill>
                <a:srgbClr val="000000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s-ES" sz="2800" b="1" kern="0" dirty="0">
                <a:solidFill>
                  <a:srgbClr val="000000"/>
                </a:solidFill>
              </a:rPr>
              <a:t>Sectores de la Región IV, </a:t>
            </a:r>
            <a:r>
              <a:rPr lang="es-ES" sz="2800" b="1" kern="0" dirty="0" smtClean="0">
                <a:solidFill>
                  <a:srgbClr val="000000"/>
                </a:solidFill>
              </a:rPr>
              <a:t>lograr </a:t>
            </a:r>
            <a:r>
              <a:rPr lang="es-ES" sz="2800" b="1" kern="0" dirty="0">
                <a:solidFill>
                  <a:srgbClr val="000000"/>
                </a:solidFill>
              </a:rPr>
              <a:t>la meta de </a:t>
            </a:r>
            <a:r>
              <a:rPr lang="es-ES" sz="2800" b="1" kern="0" dirty="0" smtClean="0">
                <a:solidFill>
                  <a:srgbClr val="000000"/>
                </a:solidFill>
              </a:rPr>
              <a:t>10 </a:t>
            </a:r>
            <a:r>
              <a:rPr lang="es-ES" sz="2800" b="1" kern="0" dirty="0">
                <a:solidFill>
                  <a:srgbClr val="000000"/>
                </a:solidFill>
              </a:rPr>
              <a:t>Maestros </a:t>
            </a:r>
            <a:r>
              <a:rPr lang="es-ES" sz="2800" b="1" kern="0" dirty="0" smtClean="0">
                <a:solidFill>
                  <a:srgbClr val="000000"/>
                </a:solidFill>
              </a:rPr>
              <a:t>Interinos inscritos.</a:t>
            </a:r>
            <a:endParaRPr lang="es-ES" sz="2800" b="1" kern="0" dirty="0">
              <a:solidFill>
                <a:srgbClr val="000000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s-ES" sz="2800" b="1" kern="0" dirty="0" smtClean="0">
              <a:solidFill>
                <a:srgbClr val="000000"/>
              </a:solidFill>
            </a:endParaRPr>
          </a:p>
        </p:txBody>
      </p:sp>
      <p:sp>
        <p:nvSpPr>
          <p:cNvPr id="14339" name="2 CuadroTexto"/>
          <p:cNvSpPr txBox="1">
            <a:spLocks noChangeArrowheads="1"/>
          </p:cNvSpPr>
          <p:nvPr/>
        </p:nvSpPr>
        <p:spPr bwMode="auto">
          <a:xfrm>
            <a:off x="642938" y="171450"/>
            <a:ext cx="5143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rgbClr val="FFFFFF"/>
                </a:solidFill>
                <a:latin typeface="Arial Black" pitchFamily="34" charset="0"/>
                <a:cs typeface="Arial" pitchFamily="34" charset="0"/>
              </a:rPr>
              <a:t>Compromisos:</a:t>
            </a:r>
          </a:p>
        </p:txBody>
      </p:sp>
    </p:spTree>
    <p:extLst>
      <p:ext uri="{BB962C8B-B14F-4D97-AF65-F5344CB8AC3E}">
        <p14:creationId xmlns:p14="http://schemas.microsoft.com/office/powerpoint/2010/main" val="19311406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98661" y="2732913"/>
            <a:ext cx="4869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 Black" pitchFamily="34" charset="0"/>
              </a:rPr>
              <a:t>GRACIAS</a:t>
            </a:r>
            <a:endParaRPr lang="es-MX" sz="28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552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685800" y="1988275"/>
            <a:ext cx="77724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" sz="3600" b="1" dirty="0"/>
              <a:t>DIRECCIÓN DE EDUCACIÓN PRIMARIA</a:t>
            </a:r>
          </a:p>
          <a:p>
            <a:pPr algn="ctr" eaLnBrk="1" hangingPunct="1"/>
            <a:endParaRPr lang="es-ES" sz="3600" b="1" dirty="0"/>
          </a:p>
        </p:txBody>
      </p:sp>
      <p:sp>
        <p:nvSpPr>
          <p:cNvPr id="8" name="7 Subtítulo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47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" sz="2800" b="1" dirty="0"/>
              <a:t>Departamento de Vinculación con la Estructura Directiva</a:t>
            </a:r>
          </a:p>
          <a:p>
            <a:pPr algn="ctr" eaLnBrk="1" hangingPunct="1"/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516810" y="142875"/>
            <a:ext cx="43576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</a:rPr>
              <a:t>Propósitos: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4375" y="1368067"/>
            <a:ext cx="7931150" cy="429101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s-MX" sz="28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MX" sz="2800" b="1" dirty="0">
                <a:latin typeface="Times New Roman" pitchFamily="18" charset="0"/>
                <a:cs typeface="Times New Roman" pitchFamily="18" charset="0"/>
              </a:rPr>
              <a:t>Diseñar estrategias didácticas para la enseñanza de las matemáticas que sean aplicables a su contexto y que faciliten el proceso y la evaluación de </a:t>
            </a:r>
            <a:r>
              <a:rPr lang="es-MX" sz="2800" b="1" dirty="0" smtClean="0">
                <a:latin typeface="Times New Roman" pitchFamily="18" charset="0"/>
                <a:cs typeface="Times New Roman" pitchFamily="18" charset="0"/>
              </a:rPr>
              <a:t>aprendizaje, haciendo uso eficaz de los recursos a su alcance.</a:t>
            </a:r>
            <a:endParaRPr lang="es-ES" sz="2800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3 Grupo"/>
          <p:cNvGrpSpPr>
            <a:grpSpLocks/>
          </p:cNvGrpSpPr>
          <p:nvPr/>
        </p:nvGrpSpPr>
        <p:grpSpPr bwMode="auto">
          <a:xfrm>
            <a:off x="796567" y="3548444"/>
            <a:ext cx="8248057" cy="1500188"/>
            <a:chOff x="785812" y="3500437"/>
            <a:chExt cx="8248057" cy="1500199"/>
          </a:xfrm>
        </p:grpSpPr>
        <p:pic>
          <p:nvPicPr>
            <p:cNvPr id="7" name="Picture 29" descr="Logo CIMAT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0F0F0"/>
                </a:clrFrom>
                <a:clrTo>
                  <a:srgbClr val="F0F0F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12" y="3500437"/>
              <a:ext cx="930801" cy="1500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30"/>
            <p:cNvSpPr txBox="1">
              <a:spLocks noChangeArrowheads="1"/>
            </p:cNvSpPr>
            <p:nvPr/>
          </p:nvSpPr>
          <p:spPr bwMode="auto">
            <a:xfrm>
              <a:off x="2606082" y="3922721"/>
              <a:ext cx="6427787" cy="95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" sz="2800" b="1" dirty="0"/>
                <a:t>Centro de Investigación </a:t>
              </a:r>
              <a:endParaRPr lang="es-ES" sz="2800" b="1" dirty="0" smtClean="0"/>
            </a:p>
            <a:p>
              <a:pPr algn="ctr" eaLnBrk="1" hangingPunct="1"/>
              <a:r>
                <a:rPr lang="es-ES" sz="2800" b="1" dirty="0" smtClean="0"/>
                <a:t>Matemática</a:t>
              </a:r>
              <a:endParaRPr lang="es-ES" sz="2800" b="1" dirty="0"/>
            </a:p>
          </p:txBody>
        </p:sp>
      </p:grpSp>
      <p:sp>
        <p:nvSpPr>
          <p:cNvPr id="10" name="Text Box 32"/>
          <p:cNvSpPr txBox="1">
            <a:spLocks noChangeArrowheads="1"/>
          </p:cNvSpPr>
          <p:nvPr/>
        </p:nvSpPr>
        <p:spPr bwMode="auto">
          <a:xfrm>
            <a:off x="3082250" y="2174911"/>
            <a:ext cx="56300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" sz="2800" b="1" dirty="0"/>
              <a:t>Universidad Autónoma de  </a:t>
            </a:r>
            <a:endParaRPr lang="es-ES" sz="2800" b="1" dirty="0" smtClean="0"/>
          </a:p>
          <a:p>
            <a:pPr algn="ctr" eaLnBrk="1" hangingPunct="1"/>
            <a:r>
              <a:rPr lang="es-ES" sz="2800" b="1" dirty="0" smtClean="0"/>
              <a:t>Querétaro</a:t>
            </a:r>
            <a:endParaRPr lang="es-ES" sz="2800" b="1" dirty="0"/>
          </a:p>
        </p:txBody>
      </p:sp>
      <p:pic>
        <p:nvPicPr>
          <p:cNvPr id="11" name="Picture 33" descr="logoazul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6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040" y="2208616"/>
            <a:ext cx="23336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327618" y="142875"/>
            <a:ext cx="44291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</a:rPr>
              <a:t>Imparten: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73303" y="1284270"/>
            <a:ext cx="7602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Times New Roman" pitchFamily="18" charset="0"/>
                <a:cs typeface="Times New Roman" pitchFamily="18" charset="0"/>
              </a:rPr>
              <a:t>Para Maestros Interinos</a:t>
            </a:r>
            <a:endParaRPr lang="es-MX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327618" y="142875"/>
            <a:ext cx="44291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>
              <a:defRPr/>
            </a:pPr>
            <a:r>
              <a:rPr lang="es-ES" sz="2800" kern="0" dirty="0">
                <a:solidFill>
                  <a:srgbClr val="FFFFFF"/>
                </a:solidFill>
                <a:latin typeface="Arial Black" pitchFamily="34" charset="0"/>
              </a:rPr>
              <a:t>Imparten: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73303" y="1284270"/>
            <a:ext cx="7602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Times New Roman" pitchFamily="18" charset="0"/>
                <a:cs typeface="Times New Roman" pitchFamily="18" charset="0"/>
              </a:rPr>
              <a:t>Para Maestros de Base:</a:t>
            </a:r>
            <a:endParaRPr lang="es-MX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efc logo 11d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68" y="2362521"/>
            <a:ext cx="2422454" cy="208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380199" y="2547991"/>
            <a:ext cx="50959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Times New Roman" pitchFamily="18" charset="0"/>
                <a:cs typeface="Times New Roman" pitchFamily="18" charset="0"/>
              </a:rPr>
              <a:t>Instancia Estatal de Formación Continua</a:t>
            </a:r>
          </a:p>
          <a:p>
            <a:pPr algn="ctr"/>
            <a:endParaRPr lang="es-MX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MX" sz="2800" b="1" dirty="0" smtClean="0">
                <a:latin typeface="Times New Roman" pitchFamily="18" charset="0"/>
                <a:cs typeface="Times New Roman" pitchFamily="18" charset="0"/>
              </a:rPr>
              <a:t>Con valor a Carrera Magisterial y a Escalafón</a:t>
            </a:r>
            <a:endParaRPr lang="es-MX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33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14375" y="1357313"/>
            <a:ext cx="7789863" cy="24288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eaLnBrk="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Académica:</a:t>
            </a:r>
          </a:p>
          <a:p>
            <a:pPr marL="347663" indent="-347663" eaLnBrk="0" fontAlgn="auto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	Universidad Autónoma de </a:t>
            </a:r>
            <a:r>
              <a:rPr lang="es-MX" sz="2800" b="1" kern="0" dirty="0" err="1">
                <a:latin typeface="Times New Roman" pitchFamily="18" charset="0"/>
                <a:cs typeface="Times New Roman" pitchFamily="18" charset="0"/>
              </a:rPr>
              <a:t>Qro</a:t>
            </a: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7663" indent="-347663" eaLnBrk="0" fontAlgn="auto" hangingPunct="0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Instancia </a:t>
            </a:r>
            <a:r>
              <a:rPr lang="es-MX" sz="2800" b="1" kern="0" dirty="0" err="1" smtClean="0">
                <a:latin typeface="Times New Roman" pitchFamily="18" charset="0"/>
                <a:cs typeface="Times New Roman" pitchFamily="18" charset="0"/>
              </a:rPr>
              <a:t>Esatatal</a:t>
            </a: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 de Formación Continua.</a:t>
            </a:r>
            <a:endParaRPr lang="es-MX" sz="28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785813" y="3929063"/>
            <a:ext cx="72866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s-ES" sz="2800" b="1" dirty="0">
                <a:cs typeface="Times New Roman" pitchFamily="18" charset="0"/>
              </a:rPr>
              <a:t>Logística: </a:t>
            </a:r>
          </a:p>
          <a:p>
            <a:pPr eaLnBrk="1" hangingPunct="1"/>
            <a:r>
              <a:rPr lang="es-ES" sz="2800" b="1" dirty="0">
                <a:cs typeface="Times New Roman" pitchFamily="18" charset="0"/>
              </a:rPr>
              <a:t>	U.S.E.B.E.Q.</a:t>
            </a:r>
          </a:p>
          <a:p>
            <a:pPr eaLnBrk="1" hangingPunct="1"/>
            <a:r>
              <a:rPr lang="es-ES" sz="2800" b="1" dirty="0" smtClean="0">
                <a:cs typeface="Times New Roman" pitchFamily="18" charset="0"/>
              </a:rPr>
              <a:t>     Mtra.  Dulce María García Trejo</a:t>
            </a:r>
            <a:endParaRPr lang="es-ES" sz="2800" b="1" dirty="0">
              <a:cs typeface="Times New Roman" pitchFamily="18" charset="0"/>
            </a:endParaRPr>
          </a:p>
          <a:p>
            <a:pPr eaLnBrk="1" hangingPunct="1"/>
            <a:r>
              <a:rPr lang="es-ES" sz="2800" b="1" dirty="0">
                <a:cs typeface="Times New Roman" pitchFamily="18" charset="0"/>
              </a:rPr>
              <a:t>	Profa. Martha Alicia Vital Montes.</a:t>
            </a:r>
          </a:p>
          <a:p>
            <a:pPr eaLnBrk="1" hangingPunct="1">
              <a:buFont typeface="Arial" pitchFamily="34" charset="0"/>
              <a:buChar char="•"/>
            </a:pPr>
            <a:endParaRPr lang="es-ES" sz="2800" b="1" dirty="0">
              <a:cs typeface="Times New Roman" pitchFamily="18" charset="0"/>
            </a:endParaRPr>
          </a:p>
        </p:txBody>
      </p:sp>
      <p:sp>
        <p:nvSpPr>
          <p:cNvPr id="8" name="2 CuadroTexto"/>
          <p:cNvSpPr txBox="1">
            <a:spLocks noChangeArrowheads="1"/>
          </p:cNvSpPr>
          <p:nvPr/>
        </p:nvSpPr>
        <p:spPr bwMode="auto">
          <a:xfrm>
            <a:off x="406448" y="155030"/>
            <a:ext cx="4214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Coordinación:</a:t>
            </a:r>
          </a:p>
        </p:txBody>
      </p:sp>
    </p:spTree>
    <p:extLst>
      <p:ext uri="{BB962C8B-B14F-4D97-AF65-F5344CB8AC3E}">
        <p14:creationId xmlns:p14="http://schemas.microsoft.com/office/powerpoint/2010/main" val="18590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8313" y="1143000"/>
            <a:ext cx="7989887" cy="5072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fontAlgn="auto" hangingPunct="0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110 horas</a:t>
            </a:r>
          </a:p>
          <a:p>
            <a:pPr marL="800100" lvl="1" indent="-342900" eaLnBrk="0" fontAlgn="auto" hangingPunct="0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4 Módulos</a:t>
            </a:r>
          </a:p>
          <a:p>
            <a:pPr marL="742950" lvl="1" indent="-285750" eaLnBrk="0" fontAlgn="auto" hangingPunct="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       Aritmética		</a:t>
            </a: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          30 </a:t>
            </a: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hrs.   ( 6 sesiones) </a:t>
            </a:r>
          </a:p>
          <a:p>
            <a:pPr marL="742950" lvl="1" indent="-285750" eaLnBrk="0" fontAlgn="auto" hangingPunct="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       Geometría		</a:t>
            </a:r>
            <a:r>
              <a:rPr lang="es-MX" sz="2800" b="1" kern="0" dirty="0" smtClean="0">
                <a:latin typeface="Times New Roman" pitchFamily="18" charset="0"/>
                <a:cs typeface="Times New Roman" pitchFamily="18" charset="0"/>
              </a:rPr>
              <a:t>	    40 </a:t>
            </a: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hrs.   ( 8 sesiones)</a:t>
            </a:r>
          </a:p>
          <a:p>
            <a:pPr marL="971550" lvl="1" indent="-514350" eaLnBrk="0" fontAlgn="auto" hangingPunct="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     Tratamiento de la 	30 hrs.   ( 6 sesiones)</a:t>
            </a:r>
          </a:p>
          <a:p>
            <a:pPr marL="742950" lvl="1" indent="-285750" eaLnBrk="0" fontAlgn="auto" hangingPunct="0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     	      información.    </a:t>
            </a:r>
          </a:p>
          <a:p>
            <a:pPr marL="742950" lvl="1" indent="-285750" eaLnBrk="0" fontAlgn="auto" hangingPunct="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        Medios didácticos.    10 hrs.   ( 2 sesiones)</a:t>
            </a:r>
            <a:endParaRPr lang="es-ES" sz="28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2 CuadroTexto"/>
          <p:cNvSpPr txBox="1">
            <a:spLocks noChangeArrowheads="1"/>
          </p:cNvSpPr>
          <p:nvPr/>
        </p:nvSpPr>
        <p:spPr bwMode="auto">
          <a:xfrm>
            <a:off x="504512" y="170823"/>
            <a:ext cx="5143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Estructura:</a:t>
            </a:r>
          </a:p>
        </p:txBody>
      </p:sp>
    </p:spTree>
    <p:extLst>
      <p:ext uri="{BB962C8B-B14F-4D97-AF65-F5344CB8AC3E}">
        <p14:creationId xmlns:p14="http://schemas.microsoft.com/office/powerpoint/2010/main" val="18590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4213" y="1035050"/>
            <a:ext cx="8245475" cy="4537075"/>
          </a:xfrm>
          <a:prstGeom prst="rect">
            <a:avLst/>
          </a:prstGeom>
        </p:spPr>
        <p:txBody>
          <a:bodyPr/>
          <a:lstStyle/>
          <a:p>
            <a:pPr marL="614363" indent="-6096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En primera instancia, ser Maestro frente a grupo.</a:t>
            </a:r>
          </a:p>
          <a:p>
            <a:pPr marL="614363" indent="-6096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En segunda instancia, Directivos y Asesores Académicos</a:t>
            </a:r>
          </a:p>
          <a:p>
            <a:pPr marL="614363" indent="-6096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Puntualidad rigurosa.</a:t>
            </a:r>
          </a:p>
          <a:p>
            <a:pPr marL="614363" indent="-6096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Actitud positiva.</a:t>
            </a:r>
          </a:p>
          <a:p>
            <a:pPr marL="614363" indent="-6096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Asistencia 100 %.</a:t>
            </a:r>
          </a:p>
          <a:p>
            <a:pPr marL="614363" indent="-609600" eaLnBrk="0" hangingPunct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AutoNum type="arabicPeriod"/>
              <a:defRPr/>
            </a:pPr>
            <a:r>
              <a:rPr lang="es-MX" sz="2800" b="1" kern="0" dirty="0">
                <a:latin typeface="Times New Roman" pitchFamily="18" charset="0"/>
                <a:cs typeface="Times New Roman" pitchFamily="18" charset="0"/>
              </a:rPr>
              <a:t>Disponibilidad de horario o previa autorización.</a:t>
            </a:r>
            <a:endParaRPr lang="es-ES" sz="28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429606" y="171450"/>
            <a:ext cx="5143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Requisitos:</a:t>
            </a:r>
          </a:p>
        </p:txBody>
      </p:sp>
    </p:spTree>
    <p:extLst>
      <p:ext uri="{BB962C8B-B14F-4D97-AF65-F5344CB8AC3E}">
        <p14:creationId xmlns:p14="http://schemas.microsoft.com/office/powerpoint/2010/main" val="305942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55650" y="1560872"/>
            <a:ext cx="788828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7663" indent="-347663">
              <a:lnSpc>
                <a:spcPct val="15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Octubre </a:t>
            </a: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2012  </a:t>
            </a: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Mayo de 2013.</a:t>
            </a:r>
            <a:endParaRPr lang="es-ES" sz="2800" b="1" dirty="0">
              <a:latin typeface="Times New Roman" pitchFamily="18" charset="0"/>
              <a:cs typeface="Times New Roman" pitchFamily="18" charset="0"/>
            </a:endParaRPr>
          </a:p>
          <a:p>
            <a:pPr marL="347663" indent="-347663">
              <a:lnSpc>
                <a:spcPct val="15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11 fines de 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semana.</a:t>
            </a:r>
            <a:endParaRPr lang="es-ES" sz="2800" b="1" dirty="0">
              <a:latin typeface="Times New Roman" pitchFamily="18" charset="0"/>
              <a:cs typeface="Times New Roman" pitchFamily="18" charset="0"/>
            </a:endParaRPr>
          </a:p>
          <a:p>
            <a:pPr marL="527050" lvl="1">
              <a:lnSpc>
                <a:spcPct val="15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- Viernes de 16 a 21 Hrs.</a:t>
            </a:r>
          </a:p>
          <a:p>
            <a:pPr marL="527050" lvl="1">
              <a:lnSpc>
                <a:spcPct val="150000"/>
              </a:lnSpc>
              <a:spcBef>
                <a:spcPct val="50000"/>
              </a:spcBef>
              <a:buClr>
                <a:schemeClr val="hlink"/>
              </a:buClr>
              <a:buFontTx/>
              <a:buChar char="-"/>
              <a:defRPr/>
            </a:pPr>
            <a:r>
              <a:rPr lang="es-ES" sz="2800" b="1" dirty="0">
                <a:latin typeface="Times New Roman" pitchFamily="18" charset="0"/>
                <a:cs typeface="Times New Roman" pitchFamily="18" charset="0"/>
              </a:rPr>
              <a:t> Sábados de 9 a 14 </a:t>
            </a:r>
            <a:r>
              <a:rPr lang="es-ES" sz="2800" b="1" dirty="0" err="1">
                <a:latin typeface="Times New Roman" pitchFamily="18" charset="0"/>
                <a:cs typeface="Times New Roman" pitchFamily="18" charset="0"/>
              </a:rPr>
              <a:t>Hrs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571500" y="171450"/>
            <a:ext cx="5143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Periodo:</a:t>
            </a:r>
          </a:p>
        </p:txBody>
      </p:sp>
    </p:spTree>
    <p:extLst>
      <p:ext uri="{BB962C8B-B14F-4D97-AF65-F5344CB8AC3E}">
        <p14:creationId xmlns:p14="http://schemas.microsoft.com/office/powerpoint/2010/main" val="305942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378</Words>
  <Application>Microsoft Office PowerPoint</Application>
  <PresentationFormat>Presentación en pantalla (4:3)</PresentationFormat>
  <Paragraphs>149</Paragraphs>
  <Slides>15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Tema de Office</vt:lpstr>
      <vt:lpstr>1_Tema de Office</vt:lpstr>
      <vt:lpstr>2_Tema de Office</vt:lpstr>
      <vt:lpstr>3_Tema de Office</vt:lpstr>
      <vt:lpstr>4_Tema de Office</vt:lpstr>
      <vt:lpstr>Diseño predeterminado</vt:lpstr>
      <vt:lpstr>5_Tema de Office</vt:lpstr>
      <vt:lpstr>Presentación de PowerPoint</vt:lpstr>
      <vt:lpstr>DIRECCIÓN DE EDUCACIÓN PRIMARIA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USEBEQ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Arlen</dc:creator>
  <cp:lastModifiedBy>ADMIN</cp:lastModifiedBy>
  <cp:revision>42</cp:revision>
  <cp:lastPrinted>2012-09-20T13:38:23Z</cp:lastPrinted>
  <dcterms:created xsi:type="dcterms:W3CDTF">2011-08-11T17:27:09Z</dcterms:created>
  <dcterms:modified xsi:type="dcterms:W3CDTF">2012-09-21T15:41:22Z</dcterms:modified>
</cp:coreProperties>
</file>